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harset="1" panose="02000000000000000000"/>
      <p:regular r:id="rId10"/>
    </p:embeddedFont>
    <p:embeddedFont>
      <p:font typeface="Roboto Bold" charset="1" panose="02000000000000000000"/>
      <p:regular r:id="rId11"/>
    </p:embeddedFont>
    <p:embeddedFont>
      <p:font typeface="Roboto Italics" charset="1" panose="02000000000000000000"/>
      <p:regular r:id="rId12"/>
    </p:embeddedFont>
    <p:embeddedFont>
      <p:font typeface="Roboto Bold Italics" charset="1" panose="020000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TextBox 3" id="3"/>
          <p:cNvSpPr txBox="true"/>
          <p:nvPr/>
        </p:nvSpPr>
        <p:spPr>
          <a:xfrm rot="0">
            <a:off x="4445657" y="2457412"/>
            <a:ext cx="9858618" cy="2232050"/>
          </a:xfrm>
          <a:prstGeom prst="rect">
            <a:avLst/>
          </a:prstGeom>
        </p:spPr>
        <p:txBody>
          <a:bodyPr anchor="t" rtlCol="false" tIns="0" lIns="0" bIns="0" rIns="0">
            <a:spAutoFit/>
          </a:bodyPr>
          <a:lstStyle/>
          <a:p>
            <a:pPr>
              <a:lnSpc>
                <a:spcPts val="18198"/>
              </a:lnSpc>
            </a:pPr>
            <a:r>
              <a:rPr lang="en-US" sz="12999">
                <a:solidFill>
                  <a:srgbClr val="FFFFFF"/>
                </a:solidFill>
                <a:latin typeface="Roboto Bold"/>
              </a:rPr>
              <a:t>Virtualização </a:t>
            </a:r>
          </a:p>
        </p:txBody>
      </p:sp>
      <p:sp>
        <p:nvSpPr>
          <p:cNvPr name="TextBox 4" id="4"/>
          <p:cNvSpPr txBox="true"/>
          <p:nvPr/>
        </p:nvSpPr>
        <p:spPr>
          <a:xfrm rot="0">
            <a:off x="5331604" y="4432287"/>
            <a:ext cx="8086725" cy="2232050"/>
          </a:xfrm>
          <a:prstGeom prst="rect">
            <a:avLst/>
          </a:prstGeom>
        </p:spPr>
        <p:txBody>
          <a:bodyPr anchor="t" rtlCol="false" tIns="0" lIns="0" bIns="0" rIns="0">
            <a:spAutoFit/>
          </a:bodyPr>
          <a:lstStyle/>
          <a:p>
            <a:pPr>
              <a:lnSpc>
                <a:spcPts val="18198"/>
              </a:lnSpc>
            </a:pPr>
            <a:r>
              <a:rPr lang="en-US" sz="12999">
                <a:solidFill>
                  <a:srgbClr val="F23436"/>
                </a:solidFill>
                <a:latin typeface="Roboto Bold"/>
              </a:rPr>
              <a:t>Containers</a:t>
            </a:r>
          </a:p>
        </p:txBody>
      </p:sp>
      <p:sp>
        <p:nvSpPr>
          <p:cNvPr name="TextBox 5" id="5"/>
          <p:cNvSpPr txBox="true"/>
          <p:nvPr/>
        </p:nvSpPr>
        <p:spPr>
          <a:xfrm rot="0">
            <a:off x="384686" y="8731079"/>
            <a:ext cx="4711660" cy="1276350"/>
          </a:xfrm>
          <a:prstGeom prst="rect">
            <a:avLst/>
          </a:prstGeom>
        </p:spPr>
        <p:txBody>
          <a:bodyPr anchor="t" rtlCol="false" tIns="0" lIns="0" bIns="0" rIns="0">
            <a:spAutoFit/>
          </a:bodyPr>
          <a:lstStyle/>
          <a:p>
            <a:pPr>
              <a:lnSpc>
                <a:spcPts val="3359"/>
              </a:lnSpc>
            </a:pPr>
            <a:r>
              <a:rPr lang="en-US" sz="2799">
                <a:solidFill>
                  <a:srgbClr val="FFFFFF"/>
                </a:solidFill>
                <a:latin typeface="Roboto Bold"/>
              </a:rPr>
              <a:t>Fernando Souza Rodrigues</a:t>
            </a:r>
          </a:p>
          <a:p>
            <a:pPr>
              <a:lnSpc>
                <a:spcPts val="3359"/>
              </a:lnSpc>
            </a:pPr>
            <a:r>
              <a:rPr lang="en-US" sz="2799">
                <a:solidFill>
                  <a:srgbClr val="FFFFFF"/>
                </a:solidFill>
                <a:latin typeface="Roboto Bold"/>
              </a:rPr>
              <a:t>Paulo Ferreira da Silva Júnior</a:t>
            </a:r>
          </a:p>
          <a:p>
            <a:pPr>
              <a:lnSpc>
                <a:spcPts val="3359"/>
              </a:lnSpc>
              <a:spcBef>
                <a:spcPct val="0"/>
              </a:spcBef>
            </a:pPr>
            <a:r>
              <a:rPr lang="en-US" sz="2799">
                <a:solidFill>
                  <a:srgbClr val="FFFFFF"/>
                </a:solidFill>
                <a:latin typeface="Roboto Bold"/>
              </a:rPr>
              <a:t>Thiago Vieira Camara</a:t>
            </a:r>
          </a:p>
        </p:txBody>
      </p:sp>
      <p:sp>
        <p:nvSpPr>
          <p:cNvPr name="TextBox 6" id="6"/>
          <p:cNvSpPr txBox="true"/>
          <p:nvPr/>
        </p:nvSpPr>
        <p:spPr>
          <a:xfrm rot="0">
            <a:off x="17773925" y="9359729"/>
            <a:ext cx="233243"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Freeform 3" id="3"/>
          <p:cNvSpPr/>
          <p:nvPr/>
        </p:nvSpPr>
        <p:spPr>
          <a:xfrm flipH="false" flipV="false" rot="0">
            <a:off x="14885925" y="2050464"/>
            <a:ext cx="2373375" cy="2260357"/>
          </a:xfrm>
          <a:custGeom>
            <a:avLst/>
            <a:gdLst/>
            <a:ahLst/>
            <a:cxnLst/>
            <a:rect r="r" b="b" t="t" l="l"/>
            <a:pathLst>
              <a:path h="2260357" w="2373375">
                <a:moveTo>
                  <a:pt x="0" y="0"/>
                </a:moveTo>
                <a:lnTo>
                  <a:pt x="2373375" y="0"/>
                </a:lnTo>
                <a:lnTo>
                  <a:pt x="2373375" y="2260358"/>
                </a:lnTo>
                <a:lnTo>
                  <a:pt x="0" y="2260358"/>
                </a:lnTo>
                <a:lnTo>
                  <a:pt x="0" y="0"/>
                </a:lnTo>
                <a:close/>
              </a:path>
            </a:pathLst>
          </a:custGeom>
          <a:blipFill>
            <a:blip r:embed="rId3"/>
            <a:stretch>
              <a:fillRect l="0" t="0" r="0" b="0"/>
            </a:stretch>
          </a:blipFill>
        </p:spPr>
      </p:sp>
      <p:sp>
        <p:nvSpPr>
          <p:cNvPr name="Freeform 4" id="4"/>
          <p:cNvSpPr/>
          <p:nvPr/>
        </p:nvSpPr>
        <p:spPr>
          <a:xfrm flipH="false" flipV="false" rot="0">
            <a:off x="14885925" y="5080751"/>
            <a:ext cx="2341814" cy="2341814"/>
          </a:xfrm>
          <a:custGeom>
            <a:avLst/>
            <a:gdLst/>
            <a:ahLst/>
            <a:cxnLst/>
            <a:rect r="r" b="b" t="t" l="l"/>
            <a:pathLst>
              <a:path h="2341814" w="2341814">
                <a:moveTo>
                  <a:pt x="0" y="0"/>
                </a:moveTo>
                <a:lnTo>
                  <a:pt x="2341813" y="0"/>
                </a:lnTo>
                <a:lnTo>
                  <a:pt x="2341813" y="2341813"/>
                </a:lnTo>
                <a:lnTo>
                  <a:pt x="0" y="2341813"/>
                </a:lnTo>
                <a:lnTo>
                  <a:pt x="0" y="0"/>
                </a:lnTo>
                <a:close/>
              </a:path>
            </a:pathLst>
          </a:custGeom>
          <a:blipFill>
            <a:blip r:embed="rId4"/>
            <a:stretch>
              <a:fillRect l="0" t="0" r="0" b="0"/>
            </a:stretch>
          </a:blipFill>
        </p:spPr>
      </p:sp>
      <p:sp>
        <p:nvSpPr>
          <p:cNvPr name="TextBox 5" id="5"/>
          <p:cNvSpPr txBox="true"/>
          <p:nvPr/>
        </p:nvSpPr>
        <p:spPr>
          <a:xfrm rot="0">
            <a:off x="1028700" y="2040939"/>
            <a:ext cx="12021617" cy="5381625"/>
          </a:xfrm>
          <a:prstGeom prst="rect">
            <a:avLst/>
          </a:prstGeom>
        </p:spPr>
        <p:txBody>
          <a:bodyPr anchor="t" rtlCol="false" tIns="0" lIns="0" bIns="0" rIns="0">
            <a:spAutoFit/>
          </a:bodyPr>
          <a:lstStyle/>
          <a:p>
            <a:pPr algn="just" marL="647698" indent="-323849" lvl="1">
              <a:lnSpc>
                <a:spcPts val="3599"/>
              </a:lnSpc>
              <a:buFont typeface="Arial"/>
              <a:buChar char="•"/>
            </a:pPr>
            <a:r>
              <a:rPr lang="en-US" sz="2999">
                <a:solidFill>
                  <a:srgbClr val="FFFFFF"/>
                </a:solidFill>
                <a:latin typeface="Roboto Bold"/>
              </a:rPr>
              <a:t>VMware ESXi: É um hip</a:t>
            </a:r>
            <a:r>
              <a:rPr lang="en-US" sz="2999">
                <a:solidFill>
                  <a:srgbClr val="FFFFFF"/>
                </a:solidFill>
                <a:latin typeface="Roboto Bold"/>
              </a:rPr>
              <a:t>ervisor bare-metal da VMware, conh</a:t>
            </a:r>
            <a:r>
              <a:rPr lang="en-US" sz="2999">
                <a:solidFill>
                  <a:srgbClr val="FFFFFF"/>
                </a:solidFill>
                <a:latin typeface="Roboto Bold"/>
              </a:rPr>
              <a:t>ecido por seu desempenho e recursos avançados de gerenciamento e monitoramento.</a:t>
            </a:r>
          </a:p>
          <a:p>
            <a:pPr algn="just">
              <a:lnSpc>
                <a:spcPts val="3599"/>
              </a:lnSpc>
            </a:pPr>
          </a:p>
          <a:p>
            <a:pPr algn="just" marL="647698" indent="-323849" lvl="1">
              <a:lnSpc>
                <a:spcPts val="3599"/>
              </a:lnSpc>
              <a:buFont typeface="Arial"/>
              <a:buChar char="•"/>
            </a:pPr>
            <a:r>
              <a:rPr lang="en-US" sz="2999">
                <a:solidFill>
                  <a:srgbClr val="FFFFFF"/>
                </a:solidFill>
                <a:latin typeface="Roboto Bold"/>
              </a:rPr>
              <a:t>Microsoft Hyper-V: É um hipervisor da Microsoft que oferece virtualização de sistemas operacionais para ambientes Windows, com recursos como migração ao vivo e isolamento de recursos.</a:t>
            </a:r>
          </a:p>
          <a:p>
            <a:pPr algn="just">
              <a:lnSpc>
                <a:spcPts val="3599"/>
              </a:lnSpc>
            </a:pPr>
          </a:p>
          <a:p>
            <a:pPr algn="just" marL="647698" indent="-323849" lvl="1">
              <a:lnSpc>
                <a:spcPts val="3599"/>
              </a:lnSpc>
              <a:spcBef>
                <a:spcPct val="0"/>
              </a:spcBef>
              <a:buFont typeface="Arial"/>
              <a:buChar char="•"/>
            </a:pPr>
            <a:r>
              <a:rPr lang="en-US" sz="2999">
                <a:solidFill>
                  <a:srgbClr val="FFFFFF"/>
                </a:solidFill>
                <a:latin typeface="Roboto Bold"/>
              </a:rPr>
              <a:t>Proxmox VE: É uma plataforma de virtualização baseada em Linux que combina virtualização de servidores e gerenciamento de contêineres, oferecendo recursos avançados como migração ao vivo e alta disponibilidade.</a:t>
            </a:r>
          </a:p>
        </p:txBody>
      </p:sp>
      <p:sp>
        <p:nvSpPr>
          <p:cNvPr name="Freeform 6" id="6"/>
          <p:cNvSpPr/>
          <p:nvPr/>
        </p:nvSpPr>
        <p:spPr>
          <a:xfrm flipH="false" flipV="false" rot="0">
            <a:off x="8921003" y="7498764"/>
            <a:ext cx="4129315" cy="2341814"/>
          </a:xfrm>
          <a:custGeom>
            <a:avLst/>
            <a:gdLst/>
            <a:ahLst/>
            <a:cxnLst/>
            <a:rect r="r" b="b" t="t" l="l"/>
            <a:pathLst>
              <a:path h="2341814" w="4129315">
                <a:moveTo>
                  <a:pt x="0" y="0"/>
                </a:moveTo>
                <a:lnTo>
                  <a:pt x="4129314" y="0"/>
                </a:lnTo>
                <a:lnTo>
                  <a:pt x="4129314" y="2341814"/>
                </a:lnTo>
                <a:lnTo>
                  <a:pt x="0" y="2341814"/>
                </a:lnTo>
                <a:lnTo>
                  <a:pt x="0" y="0"/>
                </a:lnTo>
                <a:close/>
              </a:path>
            </a:pathLst>
          </a:custGeom>
          <a:blipFill>
            <a:blip r:embed="rId5"/>
            <a:stretch>
              <a:fillRect l="0" t="0" r="0" b="0"/>
            </a:stretch>
          </a:blipFill>
        </p:spPr>
      </p:sp>
      <p:sp>
        <p:nvSpPr>
          <p:cNvPr name="TextBox 7" id="7"/>
          <p:cNvSpPr txBox="true"/>
          <p:nvPr/>
        </p:nvSpPr>
        <p:spPr>
          <a:xfrm rot="0">
            <a:off x="1028700" y="1028700"/>
            <a:ext cx="15417795" cy="600075"/>
          </a:xfrm>
          <a:prstGeom prst="rect">
            <a:avLst/>
          </a:prstGeom>
        </p:spPr>
        <p:txBody>
          <a:bodyPr anchor="t" rtlCol="false" tIns="0" lIns="0" bIns="0" rIns="0">
            <a:spAutoFit/>
          </a:bodyPr>
          <a:lstStyle/>
          <a:p>
            <a:pPr>
              <a:lnSpc>
                <a:spcPts val="4799"/>
              </a:lnSpc>
              <a:spcBef>
                <a:spcPct val="0"/>
              </a:spcBef>
            </a:pPr>
            <a:r>
              <a:rPr lang="en-US" sz="3999">
                <a:solidFill>
                  <a:srgbClr val="F23436"/>
                </a:solidFill>
                <a:latin typeface="Roboto Bold"/>
              </a:rPr>
              <a:t>Sistemas operacionais com o foco em virtualização</a:t>
            </a:r>
          </a:p>
        </p:txBody>
      </p:sp>
      <p:sp>
        <p:nvSpPr>
          <p:cNvPr name="TextBox 8" id="8"/>
          <p:cNvSpPr txBox="true"/>
          <p:nvPr/>
        </p:nvSpPr>
        <p:spPr>
          <a:xfrm rot="0">
            <a:off x="17679474" y="9338342"/>
            <a:ext cx="466368"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TextBox 3" id="3"/>
          <p:cNvSpPr txBox="true"/>
          <p:nvPr/>
        </p:nvSpPr>
        <p:spPr>
          <a:xfrm rot="0">
            <a:off x="1028700" y="1028700"/>
            <a:ext cx="15417795" cy="600075"/>
          </a:xfrm>
          <a:prstGeom prst="rect">
            <a:avLst/>
          </a:prstGeom>
        </p:spPr>
        <p:txBody>
          <a:bodyPr anchor="t" rtlCol="false" tIns="0" lIns="0" bIns="0" rIns="0">
            <a:spAutoFit/>
          </a:bodyPr>
          <a:lstStyle/>
          <a:p>
            <a:pPr>
              <a:lnSpc>
                <a:spcPts val="4799"/>
              </a:lnSpc>
              <a:spcBef>
                <a:spcPct val="0"/>
              </a:spcBef>
            </a:pPr>
            <a:r>
              <a:rPr lang="en-US" sz="3999">
                <a:solidFill>
                  <a:srgbClr val="F23436"/>
                </a:solidFill>
                <a:latin typeface="Roboto Bold"/>
              </a:rPr>
              <a:t>Principais Dificuldades Encontradas no Desenvolvimento</a:t>
            </a:r>
          </a:p>
        </p:txBody>
      </p:sp>
      <p:sp>
        <p:nvSpPr>
          <p:cNvPr name="TextBox 4" id="4"/>
          <p:cNvSpPr txBox="true"/>
          <p:nvPr/>
        </p:nvSpPr>
        <p:spPr>
          <a:xfrm rot="0">
            <a:off x="17679474" y="9338342"/>
            <a:ext cx="466368"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11</a:t>
            </a:r>
          </a:p>
        </p:txBody>
      </p:sp>
      <p:sp>
        <p:nvSpPr>
          <p:cNvPr name="TextBox 5" id="5"/>
          <p:cNvSpPr txBox="true"/>
          <p:nvPr/>
        </p:nvSpPr>
        <p:spPr>
          <a:xfrm rot="0">
            <a:off x="1028700" y="2037095"/>
            <a:ext cx="12984031" cy="7305675"/>
          </a:xfrm>
          <a:prstGeom prst="rect">
            <a:avLst/>
          </a:prstGeom>
        </p:spPr>
        <p:txBody>
          <a:bodyPr anchor="t" rtlCol="false" tIns="0" lIns="0" bIns="0" rIns="0">
            <a:spAutoFit/>
          </a:bodyPr>
          <a:lstStyle/>
          <a:p>
            <a:pPr algn="just">
              <a:lnSpc>
                <a:spcPts val="3839"/>
              </a:lnSpc>
            </a:pPr>
            <a:r>
              <a:rPr lang="en-US" sz="3199">
                <a:solidFill>
                  <a:srgbClr val="FFFFFF"/>
                </a:solidFill>
                <a:latin typeface="Roboto Bold"/>
              </a:rPr>
              <a:t>Diferenças entre ambientes Windows e Linux: Uma das principais dificuldades encontradas no projeto foi a falta de tutoriais específicos para o ambiente Linux, o que dificultou a obtenção de orientações claras sobre como proceder.</a:t>
            </a:r>
          </a:p>
          <a:p>
            <a:pPr algn="just">
              <a:lnSpc>
                <a:spcPts val="3839"/>
              </a:lnSpc>
            </a:pPr>
          </a:p>
          <a:p>
            <a:pPr algn="just">
              <a:lnSpc>
                <a:spcPts val="3839"/>
              </a:lnSpc>
            </a:pPr>
            <a:r>
              <a:rPr lang="en-US" sz="3199">
                <a:solidFill>
                  <a:srgbClr val="FFFFFF"/>
                </a:solidFill>
                <a:latin typeface="Roboto Bold"/>
              </a:rPr>
              <a:t>Complexidade da linha de comando: Além disso, a complexidade da linha de comando no Linux foi um desafio adicional. Muitos recursos disponíveis nesse ambiente não são tão visualmente intuitivos quanto no Windows. Tentamos usar o Docker Desktop no Linux, mas enfrentamos dificuldades e não obtivemos sucesso.</a:t>
            </a:r>
          </a:p>
          <a:p>
            <a:pPr algn="just">
              <a:lnSpc>
                <a:spcPts val="3839"/>
              </a:lnSpc>
            </a:pPr>
          </a:p>
          <a:p>
            <a:pPr algn="just">
              <a:lnSpc>
                <a:spcPts val="3839"/>
              </a:lnSpc>
              <a:spcBef>
                <a:spcPct val="0"/>
              </a:spcBef>
            </a:pPr>
            <a:r>
              <a:rPr lang="en-US" sz="3199">
                <a:solidFill>
                  <a:srgbClr val="FFFFFF"/>
                </a:solidFill>
                <a:latin typeface="Roboto Bold"/>
              </a:rPr>
              <a:t>Necessidade de entender conceitos sobre o Docker: Outra dificuldade significativa foi a necessidade de compreender profundamente os conceitos do Docker, suas ferramentas e funcionalidades. Isso demandou tempo e esforço para adquirir conhecimento adequado.</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Freeform 3" id="3"/>
          <p:cNvSpPr/>
          <p:nvPr/>
        </p:nvSpPr>
        <p:spPr>
          <a:xfrm flipH="false" flipV="false" rot="0">
            <a:off x="4502128" y="3278272"/>
            <a:ext cx="9283744" cy="5219557"/>
          </a:xfrm>
          <a:custGeom>
            <a:avLst/>
            <a:gdLst/>
            <a:ahLst/>
            <a:cxnLst/>
            <a:rect r="r" b="b" t="t" l="l"/>
            <a:pathLst>
              <a:path h="5219557" w="9283744">
                <a:moveTo>
                  <a:pt x="0" y="0"/>
                </a:moveTo>
                <a:lnTo>
                  <a:pt x="9283744" y="0"/>
                </a:lnTo>
                <a:lnTo>
                  <a:pt x="9283744" y="5219557"/>
                </a:lnTo>
                <a:lnTo>
                  <a:pt x="0" y="5219557"/>
                </a:lnTo>
                <a:lnTo>
                  <a:pt x="0" y="0"/>
                </a:lnTo>
                <a:close/>
              </a:path>
            </a:pathLst>
          </a:custGeom>
          <a:blipFill>
            <a:blip r:embed="rId3"/>
            <a:stretch>
              <a:fillRect l="0" t="0" r="0" b="0"/>
            </a:stretch>
          </a:blipFill>
        </p:spPr>
      </p:sp>
      <p:sp>
        <p:nvSpPr>
          <p:cNvPr name="Freeform 4" id="4"/>
          <p:cNvSpPr/>
          <p:nvPr/>
        </p:nvSpPr>
        <p:spPr>
          <a:xfrm flipH="false" flipV="false" rot="0">
            <a:off x="12287285" y="6999242"/>
            <a:ext cx="1498587" cy="1498587"/>
          </a:xfrm>
          <a:custGeom>
            <a:avLst/>
            <a:gdLst/>
            <a:ahLst/>
            <a:cxnLst/>
            <a:rect r="r" b="b" t="t" l="l"/>
            <a:pathLst>
              <a:path h="1498587" w="1498587">
                <a:moveTo>
                  <a:pt x="0" y="0"/>
                </a:moveTo>
                <a:lnTo>
                  <a:pt x="1498587" y="0"/>
                </a:lnTo>
                <a:lnTo>
                  <a:pt x="1498587" y="1498587"/>
                </a:lnTo>
                <a:lnTo>
                  <a:pt x="0" y="1498587"/>
                </a:lnTo>
                <a:lnTo>
                  <a:pt x="0" y="0"/>
                </a:lnTo>
                <a:close/>
              </a:path>
            </a:pathLst>
          </a:custGeom>
          <a:blipFill>
            <a:blip r:embed="rId4"/>
            <a:stretch>
              <a:fillRect l="0" t="0" r="0" b="0"/>
            </a:stretch>
          </a:blipFill>
        </p:spPr>
      </p:sp>
      <p:sp>
        <p:nvSpPr>
          <p:cNvPr name="TextBox 5" id="5"/>
          <p:cNvSpPr txBox="true"/>
          <p:nvPr/>
        </p:nvSpPr>
        <p:spPr>
          <a:xfrm rot="0">
            <a:off x="5077980" y="771525"/>
            <a:ext cx="4795024" cy="2232050"/>
          </a:xfrm>
          <a:prstGeom prst="rect">
            <a:avLst/>
          </a:prstGeom>
        </p:spPr>
        <p:txBody>
          <a:bodyPr anchor="t" rtlCol="false" tIns="0" lIns="0" bIns="0" rIns="0">
            <a:spAutoFit/>
          </a:bodyPr>
          <a:lstStyle/>
          <a:p>
            <a:pPr>
              <a:lnSpc>
                <a:spcPts val="18198"/>
              </a:lnSpc>
            </a:pPr>
            <a:r>
              <a:rPr lang="en-US" sz="12999">
                <a:solidFill>
                  <a:srgbClr val="FFFFFF"/>
                </a:solidFill>
                <a:latin typeface="Roboto Bold"/>
              </a:rPr>
              <a:t>Thank</a:t>
            </a:r>
          </a:p>
        </p:txBody>
      </p:sp>
      <p:sp>
        <p:nvSpPr>
          <p:cNvPr name="TextBox 6" id="6"/>
          <p:cNvSpPr txBox="true"/>
          <p:nvPr/>
        </p:nvSpPr>
        <p:spPr>
          <a:xfrm rot="0">
            <a:off x="10072247" y="771525"/>
            <a:ext cx="3137773" cy="2232050"/>
          </a:xfrm>
          <a:prstGeom prst="rect">
            <a:avLst/>
          </a:prstGeom>
        </p:spPr>
        <p:txBody>
          <a:bodyPr anchor="t" rtlCol="false" tIns="0" lIns="0" bIns="0" rIns="0">
            <a:spAutoFit/>
          </a:bodyPr>
          <a:lstStyle/>
          <a:p>
            <a:pPr>
              <a:lnSpc>
                <a:spcPts val="18198"/>
              </a:lnSpc>
            </a:pPr>
            <a:r>
              <a:rPr lang="en-US" sz="12999">
                <a:solidFill>
                  <a:srgbClr val="F23436"/>
                </a:solidFill>
                <a:latin typeface="Roboto Bold"/>
              </a:rPr>
              <a:t>You</a:t>
            </a:r>
          </a:p>
        </p:txBody>
      </p:sp>
      <p:sp>
        <p:nvSpPr>
          <p:cNvPr name="TextBox 7" id="7"/>
          <p:cNvSpPr txBox="true"/>
          <p:nvPr/>
        </p:nvSpPr>
        <p:spPr>
          <a:xfrm rot="0">
            <a:off x="7475491" y="8753475"/>
            <a:ext cx="3420274" cy="990600"/>
          </a:xfrm>
          <a:prstGeom prst="rect">
            <a:avLst/>
          </a:prstGeom>
        </p:spPr>
        <p:txBody>
          <a:bodyPr anchor="t" rtlCol="false" tIns="0" lIns="0" bIns="0" rIns="0">
            <a:spAutoFit/>
          </a:bodyPr>
          <a:lstStyle/>
          <a:p>
            <a:pPr algn="ctr">
              <a:lnSpc>
                <a:spcPts val="3839"/>
              </a:lnSpc>
              <a:spcBef>
                <a:spcPct val="0"/>
              </a:spcBef>
            </a:pPr>
            <a:r>
              <a:rPr lang="en-US" sz="3199">
                <a:solidFill>
                  <a:srgbClr val="FFFFFF"/>
                </a:solidFill>
                <a:latin typeface="Roboto Bold"/>
              </a:rPr>
              <a:t>Easter Egg do projeto One Piece</a:t>
            </a:r>
          </a:p>
        </p:txBody>
      </p:sp>
      <p:sp>
        <p:nvSpPr>
          <p:cNvPr name="TextBox 8" id="8"/>
          <p:cNvSpPr txBox="true"/>
          <p:nvPr/>
        </p:nvSpPr>
        <p:spPr>
          <a:xfrm rot="0">
            <a:off x="17677314" y="9315450"/>
            <a:ext cx="466368"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12</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Freeform 3" id="3"/>
          <p:cNvSpPr/>
          <p:nvPr/>
        </p:nvSpPr>
        <p:spPr>
          <a:xfrm flipH="false" flipV="false" rot="0">
            <a:off x="14424784" y="6763138"/>
            <a:ext cx="2495162" cy="2495162"/>
          </a:xfrm>
          <a:custGeom>
            <a:avLst/>
            <a:gdLst/>
            <a:ahLst/>
            <a:cxnLst/>
            <a:rect r="r" b="b" t="t" l="l"/>
            <a:pathLst>
              <a:path h="2495162" w="2495162">
                <a:moveTo>
                  <a:pt x="0" y="0"/>
                </a:moveTo>
                <a:lnTo>
                  <a:pt x="2495162" y="0"/>
                </a:lnTo>
                <a:lnTo>
                  <a:pt x="2495162" y="2495162"/>
                </a:lnTo>
                <a:lnTo>
                  <a:pt x="0" y="2495162"/>
                </a:lnTo>
                <a:lnTo>
                  <a:pt x="0" y="0"/>
                </a:lnTo>
                <a:close/>
              </a:path>
            </a:pathLst>
          </a:custGeom>
          <a:blipFill>
            <a:blip r:embed="rId3"/>
            <a:stretch>
              <a:fillRect l="0" t="0" r="0" b="0"/>
            </a:stretch>
          </a:blipFill>
        </p:spPr>
      </p:sp>
      <p:sp>
        <p:nvSpPr>
          <p:cNvPr name="Freeform 4" id="4"/>
          <p:cNvSpPr/>
          <p:nvPr/>
        </p:nvSpPr>
        <p:spPr>
          <a:xfrm flipH="false" flipV="false" rot="0">
            <a:off x="14424784" y="1743075"/>
            <a:ext cx="2495162" cy="2495162"/>
          </a:xfrm>
          <a:custGeom>
            <a:avLst/>
            <a:gdLst/>
            <a:ahLst/>
            <a:cxnLst/>
            <a:rect r="r" b="b" t="t" l="l"/>
            <a:pathLst>
              <a:path h="2495162" w="2495162">
                <a:moveTo>
                  <a:pt x="0" y="0"/>
                </a:moveTo>
                <a:lnTo>
                  <a:pt x="2495162" y="0"/>
                </a:lnTo>
                <a:lnTo>
                  <a:pt x="2495162" y="2495162"/>
                </a:lnTo>
                <a:lnTo>
                  <a:pt x="0" y="2495162"/>
                </a:lnTo>
                <a:lnTo>
                  <a:pt x="0" y="0"/>
                </a:lnTo>
                <a:close/>
              </a:path>
            </a:pathLst>
          </a:custGeom>
          <a:blipFill>
            <a:blip r:embed="rId4"/>
            <a:stretch>
              <a:fillRect l="0" t="0" r="0" b="0"/>
            </a:stretch>
          </a:blipFill>
        </p:spPr>
      </p:sp>
      <p:sp>
        <p:nvSpPr>
          <p:cNvPr name="TextBox 5" id="5"/>
          <p:cNvSpPr txBox="true"/>
          <p:nvPr/>
        </p:nvSpPr>
        <p:spPr>
          <a:xfrm rot="0">
            <a:off x="554574" y="1724025"/>
            <a:ext cx="12409558" cy="3419475"/>
          </a:xfrm>
          <a:prstGeom prst="rect">
            <a:avLst/>
          </a:prstGeom>
        </p:spPr>
        <p:txBody>
          <a:bodyPr anchor="t" rtlCol="false" tIns="0" lIns="0" bIns="0" rIns="0">
            <a:spAutoFit/>
          </a:bodyPr>
          <a:lstStyle/>
          <a:p>
            <a:pPr algn="just">
              <a:lnSpc>
                <a:spcPts val="3839"/>
              </a:lnSpc>
              <a:spcBef>
                <a:spcPct val="0"/>
              </a:spcBef>
            </a:pPr>
            <a:r>
              <a:rPr lang="en-US" sz="3199">
                <a:solidFill>
                  <a:srgbClr val="FFFFFF"/>
                </a:solidFill>
                <a:latin typeface="Roboto Bold"/>
              </a:rPr>
              <a:t>A VirtualBox é um software de virtualização desenvolvido pela Oracle que permite criar e executar máquinas virtuais em um computador físico. Com ele, é possível emular sistemas operacionais diferentes, como Windows, Linux e macOS, dentro de máquinas virtuais independentes. A VirtualBox oferece recursos como compartilhamento de pastas, redirecionamento de dispositivos USB e configurações avançadas de rede.</a:t>
            </a:r>
          </a:p>
        </p:txBody>
      </p:sp>
      <p:sp>
        <p:nvSpPr>
          <p:cNvPr name="TextBox 6" id="6"/>
          <p:cNvSpPr txBox="true"/>
          <p:nvPr/>
        </p:nvSpPr>
        <p:spPr>
          <a:xfrm rot="0">
            <a:off x="17796037" y="9338342"/>
            <a:ext cx="233243"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2</a:t>
            </a:r>
          </a:p>
        </p:txBody>
      </p:sp>
      <p:sp>
        <p:nvSpPr>
          <p:cNvPr name="TextBox 7" id="7"/>
          <p:cNvSpPr txBox="true"/>
          <p:nvPr/>
        </p:nvSpPr>
        <p:spPr>
          <a:xfrm rot="0">
            <a:off x="554574" y="742950"/>
            <a:ext cx="7611551" cy="600075"/>
          </a:xfrm>
          <a:prstGeom prst="rect">
            <a:avLst/>
          </a:prstGeom>
        </p:spPr>
        <p:txBody>
          <a:bodyPr anchor="t" rtlCol="false" tIns="0" lIns="0" bIns="0" rIns="0">
            <a:spAutoFit/>
          </a:bodyPr>
          <a:lstStyle/>
          <a:p>
            <a:pPr>
              <a:lnSpc>
                <a:spcPts val="4799"/>
              </a:lnSpc>
              <a:spcBef>
                <a:spcPct val="0"/>
              </a:spcBef>
            </a:pPr>
            <a:r>
              <a:rPr lang="en-US" sz="3999">
                <a:solidFill>
                  <a:srgbClr val="F23436"/>
                </a:solidFill>
                <a:latin typeface="Roboto Bold"/>
              </a:rPr>
              <a:t>Virtual box</a:t>
            </a:r>
          </a:p>
        </p:txBody>
      </p:sp>
      <p:sp>
        <p:nvSpPr>
          <p:cNvPr name="TextBox 8" id="8"/>
          <p:cNvSpPr txBox="true"/>
          <p:nvPr/>
        </p:nvSpPr>
        <p:spPr>
          <a:xfrm rot="0">
            <a:off x="554574" y="6524625"/>
            <a:ext cx="12409558" cy="3419475"/>
          </a:xfrm>
          <a:prstGeom prst="rect">
            <a:avLst/>
          </a:prstGeom>
        </p:spPr>
        <p:txBody>
          <a:bodyPr anchor="t" rtlCol="false" tIns="0" lIns="0" bIns="0" rIns="0">
            <a:spAutoFit/>
          </a:bodyPr>
          <a:lstStyle/>
          <a:p>
            <a:pPr algn="just">
              <a:lnSpc>
                <a:spcPts val="3839"/>
              </a:lnSpc>
              <a:spcBef>
                <a:spcPct val="0"/>
              </a:spcBef>
            </a:pPr>
            <a:r>
              <a:rPr lang="en-US" sz="3199">
                <a:solidFill>
                  <a:srgbClr val="FFFFFF"/>
                </a:solidFill>
                <a:latin typeface="Roboto Bold"/>
              </a:rPr>
              <a:t>O Ubuntu é um sistema operacional baseado em Linux, conhecido por sua facilidade de uso, estabilidade e segurança. Desenvolvido pela Canonical, ele oferece uma interface gráfica intuitiva e uma ampla variedade de softwares gratuitos e de código aberto. O Ubuntu é utilizado tanto em desktops como em servidores, sendo valorizado por seu ciclo de lançamento regular e por ser compatível com diversos tipos de hardware.</a:t>
            </a:r>
          </a:p>
        </p:txBody>
      </p:sp>
      <p:sp>
        <p:nvSpPr>
          <p:cNvPr name="TextBox 9" id="9"/>
          <p:cNvSpPr txBox="true"/>
          <p:nvPr/>
        </p:nvSpPr>
        <p:spPr>
          <a:xfrm rot="0">
            <a:off x="554574" y="5543550"/>
            <a:ext cx="7611551" cy="600075"/>
          </a:xfrm>
          <a:prstGeom prst="rect">
            <a:avLst/>
          </a:prstGeom>
        </p:spPr>
        <p:txBody>
          <a:bodyPr anchor="t" rtlCol="false" tIns="0" lIns="0" bIns="0" rIns="0">
            <a:spAutoFit/>
          </a:bodyPr>
          <a:lstStyle/>
          <a:p>
            <a:pPr>
              <a:lnSpc>
                <a:spcPts val="4799"/>
              </a:lnSpc>
              <a:spcBef>
                <a:spcPct val="0"/>
              </a:spcBef>
            </a:pPr>
            <a:r>
              <a:rPr lang="en-US" sz="3999">
                <a:solidFill>
                  <a:srgbClr val="F23436"/>
                </a:solidFill>
                <a:latin typeface="Roboto Bold"/>
              </a:rPr>
              <a:t>Ubuntu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Freeform 3" id="3"/>
          <p:cNvSpPr/>
          <p:nvPr/>
        </p:nvSpPr>
        <p:spPr>
          <a:xfrm flipH="false" flipV="false" rot="0">
            <a:off x="12251218" y="2471738"/>
            <a:ext cx="5778062" cy="5778062"/>
          </a:xfrm>
          <a:custGeom>
            <a:avLst/>
            <a:gdLst/>
            <a:ahLst/>
            <a:cxnLst/>
            <a:rect r="r" b="b" t="t" l="l"/>
            <a:pathLst>
              <a:path h="5778062" w="5778062">
                <a:moveTo>
                  <a:pt x="0" y="0"/>
                </a:moveTo>
                <a:lnTo>
                  <a:pt x="5778062" y="0"/>
                </a:lnTo>
                <a:lnTo>
                  <a:pt x="5778062" y="5778062"/>
                </a:lnTo>
                <a:lnTo>
                  <a:pt x="0" y="5778062"/>
                </a:lnTo>
                <a:lnTo>
                  <a:pt x="0" y="0"/>
                </a:lnTo>
                <a:close/>
              </a:path>
            </a:pathLst>
          </a:custGeom>
          <a:blipFill>
            <a:blip r:embed="rId3"/>
            <a:stretch>
              <a:fillRect l="0" t="0" r="0" b="0"/>
            </a:stretch>
          </a:blipFill>
        </p:spPr>
      </p:sp>
      <p:sp>
        <p:nvSpPr>
          <p:cNvPr name="TextBox 4" id="4"/>
          <p:cNvSpPr txBox="true"/>
          <p:nvPr/>
        </p:nvSpPr>
        <p:spPr>
          <a:xfrm rot="0">
            <a:off x="554574" y="2452688"/>
            <a:ext cx="11040792" cy="6334125"/>
          </a:xfrm>
          <a:prstGeom prst="rect">
            <a:avLst/>
          </a:prstGeom>
        </p:spPr>
        <p:txBody>
          <a:bodyPr anchor="t" rtlCol="false" tIns="0" lIns="0" bIns="0" rIns="0">
            <a:spAutoFit/>
          </a:bodyPr>
          <a:lstStyle/>
          <a:p>
            <a:pPr algn="just">
              <a:lnSpc>
                <a:spcPts val="3839"/>
              </a:lnSpc>
            </a:pPr>
            <a:r>
              <a:rPr lang="en-US" sz="3199">
                <a:solidFill>
                  <a:srgbClr val="FFFFFF"/>
                </a:solidFill>
                <a:latin typeface="Roboto Bold"/>
              </a:rPr>
              <a:t>Um cluster com máquinas virtuais é um conjunto de computadores interconectados que trabalham juntos para fornecer recursos de computação em um ambiente virtualizado. As máquinas virtuais são instâncias independentes de sistemas operacionais emulados em um único servidor físico. </a:t>
            </a:r>
          </a:p>
          <a:p>
            <a:pPr algn="just">
              <a:lnSpc>
                <a:spcPts val="3839"/>
              </a:lnSpc>
            </a:pPr>
          </a:p>
          <a:p>
            <a:pPr algn="just">
              <a:lnSpc>
                <a:spcPts val="3839"/>
              </a:lnSpc>
              <a:spcBef>
                <a:spcPct val="0"/>
              </a:spcBef>
            </a:pPr>
            <a:r>
              <a:rPr lang="en-US" sz="3199">
                <a:solidFill>
                  <a:srgbClr val="FFFFFF"/>
                </a:solidFill>
                <a:latin typeface="Roboto Bold"/>
              </a:rPr>
              <a:t>Elas são configuradas com recursos específicos e agrupadas no cluster para compartilhar e gerenciar os recursos de forma eficiente. Isso permite aproveitar a capacidade ociosa das máquinas, distribuir as cargas de trabalho de maneira equilibrada, aumentar a disponibilidade dos serviços e escalar conforme necessário.</a:t>
            </a:r>
          </a:p>
        </p:txBody>
      </p:sp>
      <p:sp>
        <p:nvSpPr>
          <p:cNvPr name="TextBox 5" id="5"/>
          <p:cNvSpPr txBox="true"/>
          <p:nvPr/>
        </p:nvSpPr>
        <p:spPr>
          <a:xfrm rot="0">
            <a:off x="17796037" y="9338342"/>
            <a:ext cx="233243"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3</a:t>
            </a:r>
          </a:p>
        </p:txBody>
      </p:sp>
      <p:sp>
        <p:nvSpPr>
          <p:cNvPr name="TextBox 6" id="6"/>
          <p:cNvSpPr txBox="true"/>
          <p:nvPr/>
        </p:nvSpPr>
        <p:spPr>
          <a:xfrm rot="0">
            <a:off x="554574" y="1392279"/>
            <a:ext cx="7611551" cy="600075"/>
          </a:xfrm>
          <a:prstGeom prst="rect">
            <a:avLst/>
          </a:prstGeom>
        </p:spPr>
        <p:txBody>
          <a:bodyPr anchor="t" rtlCol="false" tIns="0" lIns="0" bIns="0" rIns="0">
            <a:spAutoFit/>
          </a:bodyPr>
          <a:lstStyle/>
          <a:p>
            <a:pPr>
              <a:lnSpc>
                <a:spcPts val="4799"/>
              </a:lnSpc>
              <a:spcBef>
                <a:spcPct val="0"/>
              </a:spcBef>
            </a:pPr>
            <a:r>
              <a:rPr lang="en-US" sz="3999">
                <a:solidFill>
                  <a:srgbClr val="F23436"/>
                </a:solidFill>
                <a:latin typeface="Roboto Bold"/>
              </a:rPr>
              <a:t>Cluster de maquinas virtuais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Freeform 3" id="3"/>
          <p:cNvSpPr/>
          <p:nvPr/>
        </p:nvSpPr>
        <p:spPr>
          <a:xfrm flipH="false" flipV="false" rot="0">
            <a:off x="9626662" y="385792"/>
            <a:ext cx="8169375" cy="4757708"/>
          </a:xfrm>
          <a:custGeom>
            <a:avLst/>
            <a:gdLst/>
            <a:ahLst/>
            <a:cxnLst/>
            <a:rect r="r" b="b" t="t" l="l"/>
            <a:pathLst>
              <a:path h="4757708" w="8169375">
                <a:moveTo>
                  <a:pt x="0" y="0"/>
                </a:moveTo>
                <a:lnTo>
                  <a:pt x="8169375" y="0"/>
                </a:lnTo>
                <a:lnTo>
                  <a:pt x="8169375" y="4757708"/>
                </a:lnTo>
                <a:lnTo>
                  <a:pt x="0" y="4757708"/>
                </a:lnTo>
                <a:lnTo>
                  <a:pt x="0" y="0"/>
                </a:lnTo>
                <a:close/>
              </a:path>
            </a:pathLst>
          </a:custGeom>
          <a:blipFill>
            <a:blip r:embed="rId3"/>
            <a:stretch>
              <a:fillRect l="0" t="0" r="0" b="0"/>
            </a:stretch>
          </a:blipFill>
        </p:spPr>
      </p:sp>
      <p:sp>
        <p:nvSpPr>
          <p:cNvPr name="Freeform 4" id="4"/>
          <p:cNvSpPr/>
          <p:nvPr/>
        </p:nvSpPr>
        <p:spPr>
          <a:xfrm flipH="false" flipV="false" rot="0">
            <a:off x="182646" y="4180982"/>
            <a:ext cx="9349485" cy="5419297"/>
          </a:xfrm>
          <a:custGeom>
            <a:avLst/>
            <a:gdLst/>
            <a:ahLst/>
            <a:cxnLst/>
            <a:rect r="r" b="b" t="t" l="l"/>
            <a:pathLst>
              <a:path h="5419297" w="9349485">
                <a:moveTo>
                  <a:pt x="0" y="0"/>
                </a:moveTo>
                <a:lnTo>
                  <a:pt x="9349485" y="0"/>
                </a:lnTo>
                <a:lnTo>
                  <a:pt x="9349485" y="5419298"/>
                </a:lnTo>
                <a:lnTo>
                  <a:pt x="0" y="5419298"/>
                </a:lnTo>
                <a:lnTo>
                  <a:pt x="0" y="0"/>
                </a:lnTo>
                <a:close/>
              </a:path>
            </a:pathLst>
          </a:custGeom>
          <a:blipFill>
            <a:blip r:embed="rId4"/>
            <a:stretch>
              <a:fillRect l="0" t="0" r="0" b="0"/>
            </a:stretch>
          </a:blipFill>
        </p:spPr>
      </p:sp>
      <p:sp>
        <p:nvSpPr>
          <p:cNvPr name="TextBox 5" id="5"/>
          <p:cNvSpPr txBox="true"/>
          <p:nvPr/>
        </p:nvSpPr>
        <p:spPr>
          <a:xfrm rot="0">
            <a:off x="17796037" y="9338342"/>
            <a:ext cx="233243"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4</a:t>
            </a:r>
          </a:p>
        </p:txBody>
      </p:sp>
      <p:sp>
        <p:nvSpPr>
          <p:cNvPr name="TextBox 6" id="6"/>
          <p:cNvSpPr txBox="true"/>
          <p:nvPr/>
        </p:nvSpPr>
        <p:spPr>
          <a:xfrm rot="0">
            <a:off x="1596981" y="2164571"/>
            <a:ext cx="6520815" cy="600075"/>
          </a:xfrm>
          <a:prstGeom prst="rect">
            <a:avLst/>
          </a:prstGeom>
        </p:spPr>
        <p:txBody>
          <a:bodyPr anchor="t" rtlCol="false" tIns="0" lIns="0" bIns="0" rIns="0">
            <a:spAutoFit/>
          </a:bodyPr>
          <a:lstStyle/>
          <a:p>
            <a:pPr algn="ctr">
              <a:lnSpc>
                <a:spcPts val="4799"/>
              </a:lnSpc>
              <a:spcBef>
                <a:spcPct val="0"/>
              </a:spcBef>
            </a:pPr>
            <a:r>
              <a:rPr lang="en-US" sz="3999">
                <a:solidFill>
                  <a:srgbClr val="F23436"/>
                </a:solidFill>
                <a:latin typeface="Roboto Bold"/>
              </a:rPr>
              <a:t>Cluster de maquinas virtuais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Freeform 3" id="3"/>
          <p:cNvSpPr/>
          <p:nvPr/>
        </p:nvSpPr>
        <p:spPr>
          <a:xfrm flipH="false" flipV="false" rot="0">
            <a:off x="12782751" y="3292260"/>
            <a:ext cx="4476549" cy="3702479"/>
          </a:xfrm>
          <a:custGeom>
            <a:avLst/>
            <a:gdLst/>
            <a:ahLst/>
            <a:cxnLst/>
            <a:rect r="r" b="b" t="t" l="l"/>
            <a:pathLst>
              <a:path h="3702479" w="4476549">
                <a:moveTo>
                  <a:pt x="0" y="0"/>
                </a:moveTo>
                <a:lnTo>
                  <a:pt x="4476549" y="0"/>
                </a:lnTo>
                <a:lnTo>
                  <a:pt x="4476549" y="3702480"/>
                </a:lnTo>
                <a:lnTo>
                  <a:pt x="0" y="3702480"/>
                </a:lnTo>
                <a:lnTo>
                  <a:pt x="0" y="0"/>
                </a:lnTo>
                <a:close/>
              </a:path>
            </a:pathLst>
          </a:custGeom>
          <a:blipFill>
            <a:blip r:embed="rId3"/>
            <a:stretch>
              <a:fillRect l="0" t="0" r="0" b="0"/>
            </a:stretch>
          </a:blipFill>
        </p:spPr>
      </p:sp>
      <p:sp>
        <p:nvSpPr>
          <p:cNvPr name="TextBox 4" id="4"/>
          <p:cNvSpPr txBox="true"/>
          <p:nvPr/>
        </p:nvSpPr>
        <p:spPr>
          <a:xfrm rot="0">
            <a:off x="554574" y="2085975"/>
            <a:ext cx="11740326" cy="7172325"/>
          </a:xfrm>
          <a:prstGeom prst="rect">
            <a:avLst/>
          </a:prstGeom>
        </p:spPr>
        <p:txBody>
          <a:bodyPr anchor="t" rtlCol="false" tIns="0" lIns="0" bIns="0" rIns="0">
            <a:spAutoFit/>
          </a:bodyPr>
          <a:lstStyle/>
          <a:p>
            <a:pPr algn="just">
              <a:lnSpc>
                <a:spcPts val="3599"/>
              </a:lnSpc>
            </a:pPr>
            <a:r>
              <a:rPr lang="en-US" sz="2999">
                <a:solidFill>
                  <a:srgbClr val="FFFFFF"/>
                </a:solidFill>
                <a:latin typeface="Roboto Bold"/>
              </a:rPr>
              <a:t>O Docker é uma plataforma de virtualização que permite executar aplicativos em contêineres isolados. Os contêineres são ambientes padronizados e portáteis, contendo todas as dependências necessárias para o aplicativo. O Docker simplifica o desenvolvimento, distribuição e implantação de aplicativos, garantindo consistência e eliminando problemas de compatibilidade. Ele oferece recursos avançados, como gerenciamento de rede e escalabilidade.</a:t>
            </a:r>
          </a:p>
          <a:p>
            <a:pPr algn="just">
              <a:lnSpc>
                <a:spcPts val="3599"/>
              </a:lnSpc>
            </a:pPr>
          </a:p>
          <a:p>
            <a:pPr algn="just">
              <a:lnSpc>
                <a:spcPts val="3599"/>
              </a:lnSpc>
              <a:spcBef>
                <a:spcPct val="0"/>
              </a:spcBef>
            </a:pPr>
            <a:r>
              <a:rPr lang="en-US" sz="2999">
                <a:solidFill>
                  <a:srgbClr val="FFFFFF"/>
                </a:solidFill>
                <a:latin typeface="Roboto Bold"/>
              </a:rPr>
              <a:t>O Docker Swarm é uma ferramenta de orquestração de contêineres do Docker que permite criar e gerenciar clusters de contêineres. Ele coordena as atividades do cluster, distribui os contêineres entre os nós e fornece recursos de escalabilidade e balanceamento de carga. Com o Swarm, é possível criar serviços compostos por grupos de contêineres relacionados, garantindo uma implantação simplificada e gerenciamento eficiente de aplicativos baseados em contêineres.</a:t>
            </a:r>
          </a:p>
        </p:txBody>
      </p:sp>
      <p:sp>
        <p:nvSpPr>
          <p:cNvPr name="TextBox 5" id="5"/>
          <p:cNvSpPr txBox="true"/>
          <p:nvPr/>
        </p:nvSpPr>
        <p:spPr>
          <a:xfrm rot="0">
            <a:off x="554574" y="1199796"/>
            <a:ext cx="7611551" cy="600075"/>
          </a:xfrm>
          <a:prstGeom prst="rect">
            <a:avLst/>
          </a:prstGeom>
        </p:spPr>
        <p:txBody>
          <a:bodyPr anchor="t" rtlCol="false" tIns="0" lIns="0" bIns="0" rIns="0">
            <a:spAutoFit/>
          </a:bodyPr>
          <a:lstStyle/>
          <a:p>
            <a:pPr>
              <a:lnSpc>
                <a:spcPts val="4799"/>
              </a:lnSpc>
              <a:spcBef>
                <a:spcPct val="0"/>
              </a:spcBef>
            </a:pPr>
            <a:r>
              <a:rPr lang="en-US" sz="3999">
                <a:solidFill>
                  <a:srgbClr val="F23436"/>
                </a:solidFill>
                <a:latin typeface="Roboto Bold"/>
              </a:rPr>
              <a:t>Docker/Swarm</a:t>
            </a:r>
          </a:p>
        </p:txBody>
      </p:sp>
      <p:sp>
        <p:nvSpPr>
          <p:cNvPr name="TextBox 6" id="6"/>
          <p:cNvSpPr txBox="true"/>
          <p:nvPr/>
        </p:nvSpPr>
        <p:spPr>
          <a:xfrm rot="0">
            <a:off x="17796037" y="9338342"/>
            <a:ext cx="233243"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Freeform 3" id="3"/>
          <p:cNvSpPr/>
          <p:nvPr/>
        </p:nvSpPr>
        <p:spPr>
          <a:xfrm flipH="false" flipV="false" rot="0">
            <a:off x="10084124" y="2070984"/>
            <a:ext cx="7175176" cy="6145032"/>
          </a:xfrm>
          <a:custGeom>
            <a:avLst/>
            <a:gdLst/>
            <a:ahLst/>
            <a:cxnLst/>
            <a:rect r="r" b="b" t="t" l="l"/>
            <a:pathLst>
              <a:path h="6145032" w="7175176">
                <a:moveTo>
                  <a:pt x="0" y="0"/>
                </a:moveTo>
                <a:lnTo>
                  <a:pt x="7175176" y="0"/>
                </a:lnTo>
                <a:lnTo>
                  <a:pt x="7175176" y="6145032"/>
                </a:lnTo>
                <a:lnTo>
                  <a:pt x="0" y="6145032"/>
                </a:lnTo>
                <a:lnTo>
                  <a:pt x="0" y="0"/>
                </a:lnTo>
                <a:close/>
              </a:path>
            </a:pathLst>
          </a:custGeom>
          <a:blipFill>
            <a:blip r:embed="rId3"/>
            <a:stretch>
              <a:fillRect l="0" t="0" r="0" b="0"/>
            </a:stretch>
          </a:blipFill>
        </p:spPr>
      </p:sp>
      <p:sp>
        <p:nvSpPr>
          <p:cNvPr name="Freeform 4" id="4"/>
          <p:cNvSpPr/>
          <p:nvPr/>
        </p:nvSpPr>
        <p:spPr>
          <a:xfrm flipH="false" flipV="false" rot="0">
            <a:off x="589260" y="4186944"/>
            <a:ext cx="8554740" cy="3689406"/>
          </a:xfrm>
          <a:custGeom>
            <a:avLst/>
            <a:gdLst/>
            <a:ahLst/>
            <a:cxnLst/>
            <a:rect r="r" b="b" t="t" l="l"/>
            <a:pathLst>
              <a:path h="3689406" w="8554740">
                <a:moveTo>
                  <a:pt x="0" y="0"/>
                </a:moveTo>
                <a:lnTo>
                  <a:pt x="8554740" y="0"/>
                </a:lnTo>
                <a:lnTo>
                  <a:pt x="8554740" y="3689406"/>
                </a:lnTo>
                <a:lnTo>
                  <a:pt x="0" y="3689406"/>
                </a:lnTo>
                <a:lnTo>
                  <a:pt x="0" y="0"/>
                </a:lnTo>
                <a:close/>
              </a:path>
            </a:pathLst>
          </a:custGeom>
          <a:blipFill>
            <a:blip r:embed="rId4"/>
            <a:stretch>
              <a:fillRect l="0" t="0" r="0" b="0"/>
            </a:stretch>
          </a:blipFill>
        </p:spPr>
      </p:sp>
      <p:sp>
        <p:nvSpPr>
          <p:cNvPr name="TextBox 5" id="5"/>
          <p:cNvSpPr txBox="true"/>
          <p:nvPr/>
        </p:nvSpPr>
        <p:spPr>
          <a:xfrm rot="0">
            <a:off x="1060854" y="2813231"/>
            <a:ext cx="7611551" cy="600075"/>
          </a:xfrm>
          <a:prstGeom prst="rect">
            <a:avLst/>
          </a:prstGeom>
        </p:spPr>
        <p:txBody>
          <a:bodyPr anchor="t" rtlCol="false" tIns="0" lIns="0" bIns="0" rIns="0">
            <a:spAutoFit/>
          </a:bodyPr>
          <a:lstStyle/>
          <a:p>
            <a:pPr algn="ctr">
              <a:lnSpc>
                <a:spcPts val="4799"/>
              </a:lnSpc>
              <a:spcBef>
                <a:spcPct val="0"/>
              </a:spcBef>
            </a:pPr>
            <a:r>
              <a:rPr lang="en-US" sz="3999">
                <a:solidFill>
                  <a:srgbClr val="F23436"/>
                </a:solidFill>
                <a:latin typeface="Roboto Bold"/>
              </a:rPr>
              <a:t>Docker/Swarm</a:t>
            </a:r>
          </a:p>
        </p:txBody>
      </p:sp>
      <p:sp>
        <p:nvSpPr>
          <p:cNvPr name="TextBox 6" id="6"/>
          <p:cNvSpPr txBox="true"/>
          <p:nvPr/>
        </p:nvSpPr>
        <p:spPr>
          <a:xfrm rot="0">
            <a:off x="17796037" y="9338342"/>
            <a:ext cx="233243"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TextBox 3" id="3"/>
          <p:cNvSpPr txBox="true"/>
          <p:nvPr/>
        </p:nvSpPr>
        <p:spPr>
          <a:xfrm rot="0">
            <a:off x="928158" y="1285344"/>
            <a:ext cx="7611551" cy="600075"/>
          </a:xfrm>
          <a:prstGeom prst="rect">
            <a:avLst/>
          </a:prstGeom>
        </p:spPr>
        <p:txBody>
          <a:bodyPr anchor="t" rtlCol="false" tIns="0" lIns="0" bIns="0" rIns="0">
            <a:spAutoFit/>
          </a:bodyPr>
          <a:lstStyle/>
          <a:p>
            <a:pPr>
              <a:lnSpc>
                <a:spcPts val="4799"/>
              </a:lnSpc>
              <a:spcBef>
                <a:spcPct val="0"/>
              </a:spcBef>
            </a:pPr>
            <a:r>
              <a:rPr lang="en-US" sz="3999">
                <a:solidFill>
                  <a:srgbClr val="F23436"/>
                </a:solidFill>
                <a:latin typeface="Roboto Bold"/>
              </a:rPr>
              <a:t>Vantagens e Desvantagens</a:t>
            </a:r>
          </a:p>
        </p:txBody>
      </p:sp>
      <p:sp>
        <p:nvSpPr>
          <p:cNvPr name="TextBox 4" id="4"/>
          <p:cNvSpPr txBox="true"/>
          <p:nvPr/>
        </p:nvSpPr>
        <p:spPr>
          <a:xfrm rot="0">
            <a:off x="17796037" y="9338342"/>
            <a:ext cx="233243"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7</a:t>
            </a:r>
          </a:p>
        </p:txBody>
      </p:sp>
      <p:sp>
        <p:nvSpPr>
          <p:cNvPr name="TextBox 5" id="5"/>
          <p:cNvSpPr txBox="true"/>
          <p:nvPr/>
        </p:nvSpPr>
        <p:spPr>
          <a:xfrm rot="0">
            <a:off x="928158" y="2119047"/>
            <a:ext cx="12021617" cy="5829300"/>
          </a:xfrm>
          <a:prstGeom prst="rect">
            <a:avLst/>
          </a:prstGeom>
        </p:spPr>
        <p:txBody>
          <a:bodyPr anchor="t" rtlCol="false" tIns="0" lIns="0" bIns="0" rIns="0">
            <a:spAutoFit/>
          </a:bodyPr>
          <a:lstStyle/>
          <a:p>
            <a:pPr algn="just">
              <a:lnSpc>
                <a:spcPts val="3599"/>
              </a:lnSpc>
            </a:pPr>
            <a:r>
              <a:rPr lang="en-US" sz="2999">
                <a:solidFill>
                  <a:srgbClr val="FFFFFF"/>
                </a:solidFill>
                <a:latin typeface="Roboto Bold"/>
              </a:rPr>
              <a:t>Máquinas Virtuais:</a:t>
            </a:r>
          </a:p>
          <a:p>
            <a:pPr algn="just" marL="647698" indent="-323849" lvl="1">
              <a:lnSpc>
                <a:spcPts val="3599"/>
              </a:lnSpc>
              <a:spcBef>
                <a:spcPct val="0"/>
              </a:spcBef>
              <a:buFont typeface="Arial"/>
              <a:buChar char="•"/>
            </a:pPr>
            <a:r>
              <a:rPr lang="en-US" sz="2999">
                <a:solidFill>
                  <a:srgbClr val="FFFFFF"/>
                </a:solidFill>
                <a:latin typeface="Roboto Bold"/>
              </a:rPr>
              <a:t>Vantagens: Isolamento completo, fl</a:t>
            </a:r>
            <a:r>
              <a:rPr lang="en-US" sz="2999">
                <a:solidFill>
                  <a:srgbClr val="FFFFFF"/>
                </a:solidFill>
                <a:latin typeface="Roboto Bold"/>
              </a:rPr>
              <a:t>exibilidade de sistema operacional, recursos dedicados e gerenciamento independente.</a:t>
            </a:r>
          </a:p>
          <a:p>
            <a:pPr algn="just">
              <a:lnSpc>
                <a:spcPts val="3599"/>
              </a:lnSpc>
              <a:spcBef>
                <a:spcPct val="0"/>
              </a:spcBef>
            </a:pPr>
          </a:p>
          <a:p>
            <a:pPr algn="just" marL="647698" indent="-323849" lvl="1">
              <a:lnSpc>
                <a:spcPts val="3599"/>
              </a:lnSpc>
              <a:spcBef>
                <a:spcPct val="0"/>
              </a:spcBef>
              <a:buFont typeface="Arial"/>
              <a:buChar char="•"/>
            </a:pPr>
            <a:r>
              <a:rPr lang="en-US" sz="2999">
                <a:solidFill>
                  <a:srgbClr val="FFFFFF"/>
                </a:solidFill>
                <a:latin typeface="Roboto Bold"/>
              </a:rPr>
              <a:t>Desvantagens: Consumo de recursos elevado, tempo de inicialização mais longo e overhead de virtualização.</a:t>
            </a:r>
          </a:p>
          <a:p>
            <a:pPr algn="just">
              <a:lnSpc>
                <a:spcPts val="3599"/>
              </a:lnSpc>
              <a:spcBef>
                <a:spcPct val="0"/>
              </a:spcBef>
            </a:pPr>
          </a:p>
          <a:p>
            <a:pPr algn="just">
              <a:lnSpc>
                <a:spcPts val="3599"/>
              </a:lnSpc>
              <a:spcBef>
                <a:spcPct val="0"/>
              </a:spcBef>
            </a:pPr>
            <a:r>
              <a:rPr lang="en-US" sz="2999">
                <a:solidFill>
                  <a:srgbClr val="FFFFFF"/>
                </a:solidFill>
                <a:latin typeface="Roboto Bold"/>
              </a:rPr>
              <a:t>Containers:</a:t>
            </a:r>
          </a:p>
          <a:p>
            <a:pPr algn="just" marL="647698" indent="-323849" lvl="1">
              <a:lnSpc>
                <a:spcPts val="3599"/>
              </a:lnSpc>
              <a:spcBef>
                <a:spcPct val="0"/>
              </a:spcBef>
              <a:buFont typeface="Arial"/>
              <a:buChar char="•"/>
            </a:pPr>
            <a:r>
              <a:rPr lang="en-US" sz="2999">
                <a:solidFill>
                  <a:srgbClr val="FFFFFF"/>
                </a:solidFill>
                <a:latin typeface="Roboto Bold"/>
              </a:rPr>
              <a:t>Vantagens: Eficiência de recursos, inicialização rápida, portabilidade e escalabilidade.</a:t>
            </a:r>
          </a:p>
          <a:p>
            <a:pPr algn="just">
              <a:lnSpc>
                <a:spcPts val="3599"/>
              </a:lnSpc>
              <a:spcBef>
                <a:spcPct val="0"/>
              </a:spcBef>
            </a:pPr>
          </a:p>
          <a:p>
            <a:pPr algn="just" marL="647698" indent="-323849" lvl="1">
              <a:lnSpc>
                <a:spcPts val="3599"/>
              </a:lnSpc>
              <a:spcBef>
                <a:spcPct val="0"/>
              </a:spcBef>
              <a:buFont typeface="Arial"/>
              <a:buChar char="•"/>
            </a:pPr>
            <a:r>
              <a:rPr lang="en-US" sz="2999">
                <a:solidFill>
                  <a:srgbClr val="FFFFFF"/>
                </a:solidFill>
                <a:latin typeface="Roboto Bold"/>
              </a:rPr>
              <a:t>Desvantagens: Menor isolamento, limitações de sistema operacional e complexidade de gerenciamento de rede.</a:t>
            </a:r>
          </a:p>
        </p:txBody>
      </p:sp>
      <p:sp>
        <p:nvSpPr>
          <p:cNvPr name="TextBox 6" id="6"/>
          <p:cNvSpPr txBox="true"/>
          <p:nvPr/>
        </p:nvSpPr>
        <p:spPr>
          <a:xfrm rot="0">
            <a:off x="928158" y="8186472"/>
            <a:ext cx="12021617" cy="1352550"/>
          </a:xfrm>
          <a:prstGeom prst="rect">
            <a:avLst/>
          </a:prstGeom>
        </p:spPr>
        <p:txBody>
          <a:bodyPr anchor="t" rtlCol="false" tIns="0" lIns="0" bIns="0" rIns="0">
            <a:spAutoFit/>
          </a:bodyPr>
          <a:lstStyle/>
          <a:p>
            <a:pPr algn="just">
              <a:lnSpc>
                <a:spcPts val="3599"/>
              </a:lnSpc>
              <a:spcBef>
                <a:spcPct val="0"/>
              </a:spcBef>
            </a:pPr>
            <a:r>
              <a:rPr lang="en-US" sz="2999">
                <a:solidFill>
                  <a:srgbClr val="FFFFFF"/>
                </a:solidFill>
                <a:latin typeface="Roboto Bold"/>
              </a:rPr>
              <a:t>A escolha entre máquinas virtuais e containers depende das necessidades específicas, considerando-se fatores como isolamento, desempenho, eficiência de recursos e requisitos de gerenciamento.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Freeform 3" id="3"/>
          <p:cNvSpPr/>
          <p:nvPr/>
        </p:nvSpPr>
        <p:spPr>
          <a:xfrm flipH="false" flipV="false" rot="0">
            <a:off x="502751" y="2668487"/>
            <a:ext cx="8641249" cy="4950026"/>
          </a:xfrm>
          <a:custGeom>
            <a:avLst/>
            <a:gdLst/>
            <a:ahLst/>
            <a:cxnLst/>
            <a:rect r="r" b="b" t="t" l="l"/>
            <a:pathLst>
              <a:path h="4950026" w="8641249">
                <a:moveTo>
                  <a:pt x="0" y="0"/>
                </a:moveTo>
                <a:lnTo>
                  <a:pt x="8641249" y="0"/>
                </a:lnTo>
                <a:lnTo>
                  <a:pt x="8641249" y="4950026"/>
                </a:lnTo>
                <a:lnTo>
                  <a:pt x="0" y="4950026"/>
                </a:lnTo>
                <a:lnTo>
                  <a:pt x="0" y="0"/>
                </a:lnTo>
                <a:close/>
              </a:path>
            </a:pathLst>
          </a:custGeom>
          <a:blipFill>
            <a:blip r:embed="rId3"/>
            <a:stretch>
              <a:fillRect l="-659" t="0" r="-659" b="0"/>
            </a:stretch>
          </a:blipFill>
        </p:spPr>
      </p:sp>
      <p:sp>
        <p:nvSpPr>
          <p:cNvPr name="Freeform 4" id="4"/>
          <p:cNvSpPr/>
          <p:nvPr/>
        </p:nvSpPr>
        <p:spPr>
          <a:xfrm flipH="false" flipV="false" rot="0">
            <a:off x="9388031" y="2668487"/>
            <a:ext cx="8641249" cy="4950026"/>
          </a:xfrm>
          <a:custGeom>
            <a:avLst/>
            <a:gdLst/>
            <a:ahLst/>
            <a:cxnLst/>
            <a:rect r="r" b="b" t="t" l="l"/>
            <a:pathLst>
              <a:path h="4950026" w="8641249">
                <a:moveTo>
                  <a:pt x="0" y="0"/>
                </a:moveTo>
                <a:lnTo>
                  <a:pt x="8641249" y="0"/>
                </a:lnTo>
                <a:lnTo>
                  <a:pt x="8641249" y="4950026"/>
                </a:lnTo>
                <a:lnTo>
                  <a:pt x="0" y="4950026"/>
                </a:lnTo>
                <a:lnTo>
                  <a:pt x="0" y="0"/>
                </a:lnTo>
                <a:close/>
              </a:path>
            </a:pathLst>
          </a:custGeom>
          <a:blipFill>
            <a:blip r:embed="rId4"/>
            <a:stretch>
              <a:fillRect l="0" t="0" r="0" b="0"/>
            </a:stretch>
          </a:blipFill>
        </p:spPr>
      </p:sp>
      <p:sp>
        <p:nvSpPr>
          <p:cNvPr name="TextBox 5" id="5"/>
          <p:cNvSpPr txBox="true"/>
          <p:nvPr/>
        </p:nvSpPr>
        <p:spPr>
          <a:xfrm rot="0">
            <a:off x="17796037" y="9338342"/>
            <a:ext cx="233243"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8</a:t>
            </a:r>
          </a:p>
        </p:txBody>
      </p:sp>
      <p:sp>
        <p:nvSpPr>
          <p:cNvPr name="TextBox 6" id="6"/>
          <p:cNvSpPr txBox="true"/>
          <p:nvPr/>
        </p:nvSpPr>
        <p:spPr>
          <a:xfrm rot="0">
            <a:off x="8188893" y="1544324"/>
            <a:ext cx="2398276"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Sistema Web</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a:off x="0" y="0"/>
            <a:ext cx="18288000" cy="10287000"/>
          </a:xfrm>
          <a:prstGeom prst="rect">
            <a:avLst/>
          </a:prstGeom>
        </p:spPr>
      </p:pic>
      <p:sp>
        <p:nvSpPr>
          <p:cNvPr name="Freeform 3" id="3"/>
          <p:cNvSpPr/>
          <p:nvPr/>
        </p:nvSpPr>
        <p:spPr>
          <a:xfrm flipH="false" flipV="false" rot="0">
            <a:off x="279858" y="2185367"/>
            <a:ext cx="8543337" cy="4869284"/>
          </a:xfrm>
          <a:custGeom>
            <a:avLst/>
            <a:gdLst/>
            <a:ahLst/>
            <a:cxnLst/>
            <a:rect r="r" b="b" t="t" l="l"/>
            <a:pathLst>
              <a:path h="4869284" w="8543337">
                <a:moveTo>
                  <a:pt x="0" y="0"/>
                </a:moveTo>
                <a:lnTo>
                  <a:pt x="8543337" y="0"/>
                </a:lnTo>
                <a:lnTo>
                  <a:pt x="8543337" y="4869283"/>
                </a:lnTo>
                <a:lnTo>
                  <a:pt x="0" y="4869283"/>
                </a:lnTo>
                <a:lnTo>
                  <a:pt x="0" y="0"/>
                </a:lnTo>
                <a:close/>
              </a:path>
            </a:pathLst>
          </a:custGeom>
          <a:blipFill>
            <a:blip r:embed="rId3"/>
            <a:stretch>
              <a:fillRect l="0" t="0" r="0" b="0"/>
            </a:stretch>
          </a:blipFill>
        </p:spPr>
      </p:sp>
      <p:sp>
        <p:nvSpPr>
          <p:cNvPr name="Freeform 4" id="4"/>
          <p:cNvSpPr/>
          <p:nvPr/>
        </p:nvSpPr>
        <p:spPr>
          <a:xfrm flipH="false" flipV="false" rot="0">
            <a:off x="8951116" y="694139"/>
            <a:ext cx="8961542" cy="3925869"/>
          </a:xfrm>
          <a:custGeom>
            <a:avLst/>
            <a:gdLst/>
            <a:ahLst/>
            <a:cxnLst/>
            <a:rect r="r" b="b" t="t" l="l"/>
            <a:pathLst>
              <a:path h="3925869" w="8961542">
                <a:moveTo>
                  <a:pt x="0" y="0"/>
                </a:moveTo>
                <a:lnTo>
                  <a:pt x="8961542" y="0"/>
                </a:lnTo>
                <a:lnTo>
                  <a:pt x="8961542" y="3925869"/>
                </a:lnTo>
                <a:lnTo>
                  <a:pt x="0" y="3925869"/>
                </a:lnTo>
                <a:lnTo>
                  <a:pt x="0" y="0"/>
                </a:lnTo>
                <a:close/>
              </a:path>
            </a:pathLst>
          </a:custGeom>
          <a:blipFill>
            <a:blip r:embed="rId4"/>
            <a:stretch>
              <a:fillRect l="0" t="0" r="0" b="0"/>
            </a:stretch>
          </a:blipFill>
        </p:spPr>
      </p:sp>
      <p:sp>
        <p:nvSpPr>
          <p:cNvPr name="Freeform 5" id="5"/>
          <p:cNvSpPr/>
          <p:nvPr/>
        </p:nvSpPr>
        <p:spPr>
          <a:xfrm flipH="false" flipV="false" rot="0">
            <a:off x="10401156" y="5051491"/>
            <a:ext cx="6061463" cy="4791676"/>
          </a:xfrm>
          <a:custGeom>
            <a:avLst/>
            <a:gdLst/>
            <a:ahLst/>
            <a:cxnLst/>
            <a:rect r="r" b="b" t="t" l="l"/>
            <a:pathLst>
              <a:path h="4791676" w="6061463">
                <a:moveTo>
                  <a:pt x="0" y="0"/>
                </a:moveTo>
                <a:lnTo>
                  <a:pt x="6061463" y="0"/>
                </a:lnTo>
                <a:lnTo>
                  <a:pt x="6061463" y="4791676"/>
                </a:lnTo>
                <a:lnTo>
                  <a:pt x="0" y="4791676"/>
                </a:lnTo>
                <a:lnTo>
                  <a:pt x="0" y="0"/>
                </a:lnTo>
                <a:close/>
              </a:path>
            </a:pathLst>
          </a:custGeom>
          <a:blipFill>
            <a:blip r:embed="rId5"/>
            <a:stretch>
              <a:fillRect l="-89868" t="0" r="0" b="0"/>
            </a:stretch>
          </a:blipFill>
        </p:spPr>
      </p:sp>
      <p:sp>
        <p:nvSpPr>
          <p:cNvPr name="TextBox 6" id="6"/>
          <p:cNvSpPr txBox="true"/>
          <p:nvPr/>
        </p:nvSpPr>
        <p:spPr>
          <a:xfrm rot="0">
            <a:off x="17796037" y="9338342"/>
            <a:ext cx="233243"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9</a:t>
            </a:r>
          </a:p>
        </p:txBody>
      </p:sp>
      <p:sp>
        <p:nvSpPr>
          <p:cNvPr name="TextBox 7" id="7"/>
          <p:cNvSpPr txBox="true"/>
          <p:nvPr/>
        </p:nvSpPr>
        <p:spPr>
          <a:xfrm rot="0">
            <a:off x="3352389" y="1009650"/>
            <a:ext cx="2398276" cy="504825"/>
          </a:xfrm>
          <a:prstGeom prst="rect">
            <a:avLst/>
          </a:prstGeom>
        </p:spPr>
        <p:txBody>
          <a:bodyPr anchor="t" rtlCol="false" tIns="0" lIns="0" bIns="0" rIns="0">
            <a:spAutoFit/>
          </a:bodyPr>
          <a:lstStyle/>
          <a:p>
            <a:pPr algn="ctr">
              <a:lnSpc>
                <a:spcPts val="3839"/>
              </a:lnSpc>
              <a:spcBef>
                <a:spcPct val="0"/>
              </a:spcBef>
            </a:pPr>
            <a:r>
              <a:rPr lang="en-US" sz="3199">
                <a:solidFill>
                  <a:srgbClr val="F23436"/>
                </a:solidFill>
                <a:latin typeface="Roboto Bold"/>
              </a:rPr>
              <a:t>Sistema Web</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DAFmx5sevos</dc:identifier>
  <dcterms:modified xsi:type="dcterms:W3CDTF">2011-08-01T06:04:30Z</dcterms:modified>
  <cp:revision>1</cp:revision>
  <dc:title>Virtualização</dc:title>
</cp:coreProperties>
</file>

<file path=docProps/thumbnail.jpeg>
</file>